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8" r:id="rId1"/>
  </p:sldMasterIdLst>
  <p:notesMasterIdLst>
    <p:notesMasterId r:id="rId16"/>
  </p:notesMasterIdLst>
  <p:sldIdLst>
    <p:sldId id="278" r:id="rId2"/>
    <p:sldId id="291" r:id="rId3"/>
    <p:sldId id="286" r:id="rId4"/>
    <p:sldId id="288" r:id="rId5"/>
    <p:sldId id="289" r:id="rId6"/>
    <p:sldId id="281" r:id="rId7"/>
    <p:sldId id="287" r:id="rId8"/>
    <p:sldId id="282" r:id="rId9"/>
    <p:sldId id="283" r:id="rId10"/>
    <p:sldId id="284" r:id="rId11"/>
    <p:sldId id="285" r:id="rId12"/>
    <p:sldId id="279" r:id="rId13"/>
    <p:sldId id="280" r:id="rId14"/>
    <p:sldId id="290" r:id="rId15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FF0000"/>
    <a:srgbClr val="FFFFCC"/>
    <a:srgbClr val="00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83738" autoAdjust="0"/>
  </p:normalViewPr>
  <p:slideViewPr>
    <p:cSldViewPr>
      <p:cViewPr varScale="1">
        <p:scale>
          <a:sx n="58" d="100"/>
          <a:sy n="58" d="100"/>
        </p:scale>
        <p:origin x="-14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38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4BAD1AD8-AF6B-4251-9B11-D83C4F9D6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57 w 64000"/>
                <a:gd name="T1" fmla="*/ -38 h 64000"/>
                <a:gd name="T2" fmla="*/ 83 w 64000"/>
                <a:gd name="T3" fmla="*/ 0 h 64000"/>
                <a:gd name="T4" fmla="*/ 57 w 64000"/>
                <a:gd name="T5" fmla="*/ 38 h 64000"/>
                <a:gd name="T6" fmla="*/ 57 w 64000"/>
                <a:gd name="T7" fmla="*/ 38 h 64000"/>
                <a:gd name="T8" fmla="*/ 57 w 64000"/>
                <a:gd name="T9" fmla="*/ 38 h 64000"/>
                <a:gd name="T10" fmla="*/ 57 w 64000"/>
                <a:gd name="T11" fmla="*/ 38 h 64000"/>
                <a:gd name="T12" fmla="*/ 57 w 64000"/>
                <a:gd name="T13" fmla="*/ -38 h 64000"/>
                <a:gd name="T14" fmla="*/ 57 w 64000"/>
                <a:gd name="T15" fmla="*/ -38 h 64000"/>
                <a:gd name="T16" fmla="*/ 57 w 64000"/>
                <a:gd name="T17" fmla="*/ -38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81 w 64000"/>
                <a:gd name="T1" fmla="*/ -41 h 64000"/>
                <a:gd name="T2" fmla="*/ 101 w 64000"/>
                <a:gd name="T3" fmla="*/ 0 h 64000"/>
                <a:gd name="T4" fmla="*/ 81 w 64000"/>
                <a:gd name="T5" fmla="*/ 41 h 64000"/>
                <a:gd name="T6" fmla="*/ 81 w 64000"/>
                <a:gd name="T7" fmla="*/ 41 h 64000"/>
                <a:gd name="T8" fmla="*/ 81 w 64000"/>
                <a:gd name="T9" fmla="*/ 41 h 64000"/>
                <a:gd name="T10" fmla="*/ 81 w 64000"/>
                <a:gd name="T11" fmla="*/ 41 h 64000"/>
                <a:gd name="T12" fmla="*/ 81 w 64000"/>
                <a:gd name="T13" fmla="*/ -41 h 64000"/>
                <a:gd name="T14" fmla="*/ 81 w 64000"/>
                <a:gd name="T15" fmla="*/ -41 h 64000"/>
                <a:gd name="T16" fmla="*/ 81 w 64000"/>
                <a:gd name="T17" fmla="*/ -41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425B3-69A3-48B9-BCC3-FC286987649E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94FDF-5E54-4F62-8670-2324C6DBB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3C5E3-FFE6-4D3B-AA75-F372092F910A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B1208-917F-4103-B04B-F92F835C35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25AB5-9BCA-491F-967B-75358C6A3679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B8712-E7DD-4EF8-85F0-68E11F034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EFC89-9C28-46E0-9E86-85EFD890A93D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FBBBF-8A02-42C8-9802-BCD7C125B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6BEC9-5A82-4315-B931-0AE9042F71CD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B4426-0EB3-47F9-BC95-007C9F864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A3F3D-50E3-44E2-BE92-1FFE34DE1705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B8D64-C81F-4992-94BC-8FA670B53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22D10-DF53-457D-B0C5-C1A5A341E7B1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7DF60-FFD4-4B15-810E-5A25514FC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04E75-441A-4CCE-98AA-92592B358424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10E58-310A-49AC-82CD-417B1F410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07140-FF9D-4EAA-B7C5-3639F087E236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4CCB1-3356-43BF-9983-CE869DAF3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BE107-2C6E-4B36-B700-A5541FEFB3FA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8E79D-C4CD-41AD-BE00-62A1D9777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D6E1A-9D2A-438F-969A-A7CBEB10946E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20722-4D0C-45E9-83E4-CC4C731AC1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82 w 64000"/>
                <a:gd name="T1" fmla="*/ -25 h 64000"/>
                <a:gd name="T2" fmla="*/ 105 w 64000"/>
                <a:gd name="T3" fmla="*/ 0 h 64000"/>
                <a:gd name="T4" fmla="*/ 82 w 64000"/>
                <a:gd name="T5" fmla="*/ 25 h 64000"/>
                <a:gd name="T6" fmla="*/ 82 w 64000"/>
                <a:gd name="T7" fmla="*/ 25 h 64000"/>
                <a:gd name="T8" fmla="*/ 82 w 64000"/>
                <a:gd name="T9" fmla="*/ 25 h 64000"/>
                <a:gd name="T10" fmla="*/ 82 w 64000"/>
                <a:gd name="T11" fmla="*/ 25 h 64000"/>
                <a:gd name="T12" fmla="*/ 82 w 64000"/>
                <a:gd name="T13" fmla="*/ -25 h 64000"/>
                <a:gd name="T14" fmla="*/ 82 w 64000"/>
                <a:gd name="T15" fmla="*/ -25 h 64000"/>
                <a:gd name="T16" fmla="*/ 82 w 64000"/>
                <a:gd name="T17" fmla="*/ -25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46 w 64000"/>
                <a:gd name="T1" fmla="*/ -25 h 64000"/>
                <a:gd name="T2" fmla="*/ 59 w 64000"/>
                <a:gd name="T3" fmla="*/ 0 h 64000"/>
                <a:gd name="T4" fmla="*/ 46 w 64000"/>
                <a:gd name="T5" fmla="*/ 25 h 64000"/>
                <a:gd name="T6" fmla="*/ 46 w 64000"/>
                <a:gd name="T7" fmla="*/ 25 h 64000"/>
                <a:gd name="T8" fmla="*/ 46 w 64000"/>
                <a:gd name="T9" fmla="*/ 25 h 64000"/>
                <a:gd name="T10" fmla="*/ 46 w 64000"/>
                <a:gd name="T11" fmla="*/ 25 h 64000"/>
                <a:gd name="T12" fmla="*/ 46 w 64000"/>
                <a:gd name="T13" fmla="*/ -25 h 64000"/>
                <a:gd name="T14" fmla="*/ 46 w 64000"/>
                <a:gd name="T15" fmla="*/ -25 h 64000"/>
                <a:gd name="T16" fmla="*/ 46 w 64000"/>
                <a:gd name="T17" fmla="*/ -25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383DD075-036E-47FB-BFA5-D8F0EDD71D88}" type="datetimeFigureOut">
              <a:rPr lang="en-US"/>
              <a:pPr>
                <a:defRPr/>
              </a:pPr>
              <a:t>4/23/2012</a:t>
            </a:fld>
            <a:endParaRPr lang="en-US"/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C68AE1-28F2-4764-B9C7-242C75D96C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2" r:id="rId2"/>
    <p:sldLayoutId id="2147483731" r:id="rId3"/>
    <p:sldLayoutId id="2147483730" r:id="rId4"/>
    <p:sldLayoutId id="2147483729" r:id="rId5"/>
    <p:sldLayoutId id="2147483728" r:id="rId6"/>
    <p:sldLayoutId id="2147483727" r:id="rId7"/>
    <p:sldLayoutId id="2147483726" r:id="rId8"/>
    <p:sldLayoutId id="2147483725" r:id="rId9"/>
    <p:sldLayoutId id="2147483724" r:id="rId10"/>
    <p:sldLayoutId id="21474837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676400"/>
            <a:ext cx="7339013" cy="1136650"/>
          </a:xfrm>
        </p:spPr>
        <p:txBody>
          <a:bodyPr anchor="ctr"/>
          <a:lstStyle/>
          <a:p>
            <a:pPr algn="ctr" eaLnBrk="1" hangingPunct="1"/>
            <a:r>
              <a:rPr lang="en-US" sz="3200" b="1" smtClean="0"/>
              <a:t>Property Tax Oversight Update</a:t>
            </a:r>
            <a:br>
              <a:rPr lang="en-US" sz="3200" b="1" smtClean="0"/>
            </a:br>
            <a:r>
              <a:rPr lang="en-US" sz="3200" b="1" smtClean="0"/>
              <a:t>Florida Tax Collectors Association</a:t>
            </a:r>
            <a:br>
              <a:rPr lang="en-US" sz="3200" b="1" smtClean="0"/>
            </a:br>
            <a:r>
              <a:rPr lang="en-US" sz="3200" b="1" smtClean="0"/>
              <a:t>April 23, 2012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4724400"/>
            <a:ext cx="6400800" cy="1752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100" smtClean="0"/>
              <a:t>Presented by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100" smtClean="0"/>
              <a:t>Howard Moyes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100" smtClean="0"/>
              <a:t>Florida Department of Revenue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5257800"/>
            <a:ext cx="1157288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Forms Under Development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500" smtClean="0"/>
              <a:t>DR-453 – Notice of Tax Lien, HOX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DR-505 – Errors, Insolvencies &amp; Doubles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DR-509 – Tax Certificate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DR-512 – Application for Tax Deed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DR-513 – Certification of Tax Deed App.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DR-514 – Notice of TPP Sale, Delinquent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DR-518 – Cutout Request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DR-517 – Tax Collector’s Warrant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DR-517L – Warrant Leasehold Taxes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Forms Being Repealed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DR- 507C – List of Sold Certificates</a:t>
            </a:r>
          </a:p>
          <a:p>
            <a:pPr eaLnBrk="1" hangingPunct="1"/>
            <a:r>
              <a:rPr lang="en-US" smtClean="0"/>
              <a:t>DR-517C – Warrant Register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Upcoming Training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TCC 502, Management of a Florida Tax Collector’s Office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June 25-29, Lake Mary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TCC 504, Collection of Licenses, Taxes and Fees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August 20-24, Tallahassee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TCC 503, Collection and Distribution of Property Taxes &amp; Special Assessments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Conversion to online training underway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Budget Review Process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No change in process for 2012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Section 195.087, F.S., requires DOR to monitor expenditures of any tax collector who is leaving office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Can’t spend more than 1/12</a:t>
            </a:r>
            <a:r>
              <a:rPr lang="en-US" baseline="30000" smtClean="0"/>
              <a:t>th</a:t>
            </a:r>
            <a:r>
              <a:rPr lang="en-US" smtClean="0"/>
              <a:t> of budget each month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Post-election Choice of Budget Review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BOCC or DOR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If DOR, Tax Collector needs to submit a resolution from BOCC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Reminder letter will be sent in the summer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8000" smtClean="0"/>
              <a:t>Questions?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Did You Know?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Tax Theory vs. Tax Practice</a:t>
            </a:r>
          </a:p>
          <a:p>
            <a:pPr lvl="1"/>
            <a:r>
              <a:rPr lang="en-US" smtClean="0"/>
              <a:t>Tax theory is when you think you know something but it doesn’t work.</a:t>
            </a:r>
          </a:p>
          <a:p>
            <a:pPr lvl="1"/>
            <a:r>
              <a:rPr lang="en-US" smtClean="0"/>
              <a:t>Tax practice is when something works but you don’t know why.</a:t>
            </a:r>
          </a:p>
          <a:p>
            <a:pPr lvl="1"/>
            <a:r>
              <a:rPr lang="en-US" smtClean="0"/>
              <a:t>Typically, governments combine theory and practice so that nothing works and no one knows why.</a:t>
            </a:r>
          </a:p>
          <a:p>
            <a:pPr lvl="3"/>
            <a:r>
              <a:rPr lang="en-US" smtClean="0"/>
              <a:t>-- Billy Hamilton, Former Texas Deputy Comptroller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Presentation Summary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Statewide Data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Partial Payments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Interest Rate on Deferred Payment Tax Certificates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Rules and Forms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Upcoming Training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Budget Review Process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Q&amp;A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Statewide Data</a:t>
            </a:r>
          </a:p>
        </p:txBody>
      </p:sp>
      <p:pic>
        <p:nvPicPr>
          <p:cNvPr id="512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527175"/>
            <a:ext cx="7239000" cy="512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Non-Ad Valorem Data</a:t>
            </a:r>
          </a:p>
        </p:txBody>
      </p:sp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752600"/>
            <a:ext cx="8842375" cy="441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Partial Payments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Section 194.014, F.S.</a:t>
            </a:r>
          </a:p>
          <a:p>
            <a:pPr lvl="1" eaLnBrk="1" hangingPunct="1"/>
            <a:r>
              <a:rPr lang="en-US" smtClean="0"/>
              <a:t>Requires taxpayers with a pending VAB petition to make a partial payment of property taxes before April 1</a:t>
            </a:r>
          </a:p>
          <a:p>
            <a:pPr lvl="2" eaLnBrk="1" hangingPunct="1"/>
            <a:r>
              <a:rPr lang="en-US" smtClean="0"/>
              <a:t>Pending petition is any petition that has not received final approval or denial by the Board</a:t>
            </a:r>
          </a:p>
          <a:p>
            <a:pPr lvl="1" eaLnBrk="1" hangingPunct="1"/>
            <a:r>
              <a:rPr lang="en-US" smtClean="0"/>
              <a:t>New Form DR-485D, Decision of VAB – Denial for Non-Payment</a:t>
            </a:r>
          </a:p>
          <a:p>
            <a:pPr lvl="1" eaLnBrk="1" hangingPunct="1"/>
            <a:r>
              <a:rPr lang="en-US" smtClean="0"/>
              <a:t>Rules are currently under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3200" smtClean="0"/>
              <a:t>Deferred Payment Tax Certificate Interest Rate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0013" y="2105025"/>
            <a:ext cx="7313612" cy="3836988"/>
          </a:xfrm>
        </p:spPr>
        <p:txBody>
          <a:bodyPr/>
          <a:lstStyle/>
          <a:p>
            <a:pPr eaLnBrk="1" hangingPunct="1"/>
            <a:r>
              <a:rPr lang="en-US" smtClean="0"/>
              <a:t>Interest Rate for 2012 is 4.80%</a:t>
            </a:r>
          </a:p>
          <a:p>
            <a:pPr lvl="1" eaLnBrk="1" hangingPunct="1"/>
            <a:r>
              <a:rPr lang="en-US" smtClean="0"/>
              <a:t>Refer to PTO Bulletin 12-01</a:t>
            </a:r>
          </a:p>
          <a:p>
            <a:pPr lvl="1" eaLnBrk="1" hangingPunct="1"/>
            <a:r>
              <a:rPr lang="en-US" smtClean="0"/>
              <a:t>Issued on April 12, 2012</a:t>
            </a:r>
          </a:p>
          <a:p>
            <a:pPr lvl="1" eaLnBrk="1" hangingPunct="1"/>
            <a:r>
              <a:rPr lang="en-US" smtClean="0"/>
              <a:t>Contact Andrew Collins with Questions</a:t>
            </a:r>
          </a:p>
          <a:p>
            <a:pPr lvl="2" eaLnBrk="1" hangingPunct="1"/>
            <a:r>
              <a:rPr lang="en-US" smtClean="0"/>
              <a:t>850-617-8554</a:t>
            </a:r>
          </a:p>
          <a:p>
            <a:pPr lvl="2" eaLnBrk="1" hangingPunct="1"/>
            <a:r>
              <a:rPr lang="en-US" smtClean="0"/>
              <a:t>Collinan@dor.state.fl.us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Rule Chapter 12D-13, F.A.C.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Proposed Timeline</a:t>
            </a:r>
          </a:p>
          <a:p>
            <a:pPr lvl="1" eaLnBrk="1" hangingPunct="1"/>
            <a:r>
              <a:rPr lang="en-US" smtClean="0"/>
              <a:t>April – May: Revisions to 1</a:t>
            </a:r>
            <a:r>
              <a:rPr lang="en-US" baseline="30000" smtClean="0"/>
              <a:t>st</a:t>
            </a:r>
            <a:r>
              <a:rPr lang="en-US" smtClean="0"/>
              <a:t> draft</a:t>
            </a:r>
          </a:p>
          <a:p>
            <a:pPr lvl="1" eaLnBrk="1" hangingPunct="1"/>
            <a:r>
              <a:rPr lang="en-US" smtClean="0"/>
              <a:t>June 15: Discussion with Tax Collectors</a:t>
            </a:r>
          </a:p>
          <a:p>
            <a:pPr lvl="1" eaLnBrk="1" hangingPunct="1"/>
            <a:r>
              <a:rPr lang="en-US" smtClean="0"/>
              <a:t>July: Review by DOR General Counsel</a:t>
            </a:r>
          </a:p>
          <a:p>
            <a:pPr lvl="1" eaLnBrk="1" hangingPunct="1"/>
            <a:r>
              <a:rPr lang="en-US" smtClean="0"/>
              <a:t>August: Draft posted for public comment</a:t>
            </a:r>
          </a:p>
          <a:p>
            <a:pPr lvl="1" eaLnBrk="1" hangingPunct="1"/>
            <a:r>
              <a:rPr lang="en-US" smtClean="0"/>
              <a:t>October/November: Public Workshop</a:t>
            </a:r>
          </a:p>
          <a:p>
            <a:pPr lvl="1" eaLnBrk="1" hangingPunct="1"/>
            <a:r>
              <a:rPr lang="en-US" smtClean="0"/>
              <a:t>??? Adoption by Governor &amp; Cabinet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Revised Forms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DR-462 – Refund Application</a:t>
            </a:r>
          </a:p>
          <a:p>
            <a:pPr eaLnBrk="1" hangingPunct="1"/>
            <a:r>
              <a:rPr lang="en-US" smtClean="0"/>
              <a:t>DR-528 – Tax Bill Template</a:t>
            </a:r>
          </a:p>
          <a:p>
            <a:pPr eaLnBrk="1" hangingPunct="1"/>
            <a:r>
              <a:rPr lang="en-US" smtClean="0"/>
              <a:t>DR-534 – Alternative Payment Notice</a:t>
            </a:r>
          </a:p>
          <a:p>
            <a:pPr eaLnBrk="1" hangingPunct="1"/>
            <a:r>
              <a:rPr lang="en-US" smtClean="0"/>
              <a:t>DR-570 – Homestead Deferral</a:t>
            </a:r>
          </a:p>
          <a:p>
            <a:pPr eaLnBrk="1" hangingPunct="1"/>
            <a:r>
              <a:rPr lang="en-US" smtClean="0"/>
              <a:t>DR-570AH – Affordable Housing Deferral</a:t>
            </a:r>
          </a:p>
          <a:p>
            <a:pPr eaLnBrk="1" hangingPunct="1"/>
            <a:r>
              <a:rPr lang="en-US" smtClean="0"/>
              <a:t>DR-570WF – Waterfront Deferral</a:t>
            </a:r>
          </a:p>
          <a:p>
            <a:pPr eaLnBrk="1" hangingPunct="1"/>
            <a:r>
              <a:rPr lang="en-US" smtClean="0"/>
              <a:t>DR-571A – Denial of Tax Deferral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1465</TotalTime>
  <Words>456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Verdana</vt:lpstr>
      <vt:lpstr>Arial</vt:lpstr>
      <vt:lpstr>Wingdings</vt:lpstr>
      <vt:lpstr>Eclipse</vt:lpstr>
      <vt:lpstr>Property Tax Oversight Update Florida Tax Collectors Association April 23, 2012</vt:lpstr>
      <vt:lpstr>Did You Know?</vt:lpstr>
      <vt:lpstr>Presentation Summary</vt:lpstr>
      <vt:lpstr>Statewide Data</vt:lpstr>
      <vt:lpstr>Non-Ad Valorem Data</vt:lpstr>
      <vt:lpstr>Partial Payments</vt:lpstr>
      <vt:lpstr>Deferred Payment Tax Certificate Interest Rate</vt:lpstr>
      <vt:lpstr>Rule Chapter 12D-13, F.A.C.</vt:lpstr>
      <vt:lpstr>Revised Forms</vt:lpstr>
      <vt:lpstr>Forms Under Development</vt:lpstr>
      <vt:lpstr>Forms Being Repealed</vt:lpstr>
      <vt:lpstr>Upcoming Training</vt:lpstr>
      <vt:lpstr>Budget Review Process</vt:lpstr>
      <vt:lpstr>Questions?</vt:lpstr>
    </vt:vector>
  </TitlesOfParts>
  <Company>Florida Dept. of Revenue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collinan</dc:creator>
  <cp:lastModifiedBy>Aaron Frisbee</cp:lastModifiedBy>
  <cp:revision>125</cp:revision>
  <cp:lastPrinted>2012-01-20T20:56:16Z</cp:lastPrinted>
  <dcterms:created xsi:type="dcterms:W3CDTF">2011-04-26T19:47:16Z</dcterms:created>
  <dcterms:modified xsi:type="dcterms:W3CDTF">2012-04-23T16:59:00Z</dcterms:modified>
</cp:coreProperties>
</file>